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85" r:id="rId4"/>
    <p:sldId id="260" r:id="rId5"/>
    <p:sldId id="262" r:id="rId6"/>
    <p:sldId id="270" r:id="rId7"/>
    <p:sldId id="263" r:id="rId8"/>
    <p:sldId id="264" r:id="rId9"/>
    <p:sldId id="275" r:id="rId10"/>
    <p:sldId id="265" r:id="rId11"/>
    <p:sldId id="278" r:id="rId12"/>
    <p:sldId id="277" r:id="rId13"/>
    <p:sldId id="287" r:id="rId14"/>
    <p:sldId id="28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33" autoAdjust="0"/>
  </p:normalViewPr>
  <p:slideViewPr>
    <p:cSldViewPr snapToGrid="0" showGuides="1">
      <p:cViewPr varScale="1">
        <p:scale>
          <a:sx n="64" d="100"/>
          <a:sy n="64" d="100"/>
        </p:scale>
        <p:origin x="1268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6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24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1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1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31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1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C.2.1– TOTAL WATER CONSUMPTION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016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 smtClean="0"/>
              <a:t>C.2.</a:t>
            </a:r>
            <a:r>
              <a:rPr lang="el-GR" sz="2400" dirty="0" smtClean="0"/>
              <a:t>1</a:t>
            </a:r>
            <a:r>
              <a:rPr lang="en-US" sz="2400" dirty="0" smtClean="0"/>
              <a:t>– </a:t>
            </a:r>
            <a:r>
              <a:rPr lang="el-GR" sz="2400" dirty="0" smtClean="0"/>
              <a:t>TOTAL </a:t>
            </a:r>
            <a:r>
              <a:rPr lang="en-US" sz="2400" dirty="0" smtClean="0"/>
              <a:t>WATER CONSUMPTION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5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</a:t>
            </a:r>
            <a:r>
              <a:rPr lang="el-GR" sz="1200" dirty="0" smtClean="0"/>
              <a:t>C</a:t>
            </a:r>
            <a:r>
              <a:rPr lang="en-US" sz="1200" dirty="0" smtClean="0"/>
              <a:t>TOOL </a:t>
            </a:r>
            <a:r>
              <a:rPr lang="en-US" sz="1200" dirty="0"/>
              <a:t>– </a:t>
            </a:r>
            <a:r>
              <a:rPr lang="el-GR" sz="1200" dirty="0" smtClean="0"/>
              <a:t>CITY</a:t>
            </a:r>
            <a:r>
              <a:rPr lang="en-US" sz="1200" baseline="0" dirty="0" smtClean="0"/>
              <a:t> </a:t>
            </a:r>
            <a:r>
              <a:rPr lang="en-US" sz="1200" dirty="0" smtClean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2" r:id="rId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5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</a:t>
            </a:r>
            <a:r>
              <a:rPr lang="el-GR" sz="3200" dirty="0" smtClean="0"/>
              <a:t>C</a:t>
            </a:r>
            <a:r>
              <a:rPr lang="it-IT" sz="3200" dirty="0" smtClean="0"/>
              <a:t>Tool </a:t>
            </a:r>
            <a:r>
              <a:rPr lang="it-IT" sz="3200" dirty="0"/>
              <a:t>– </a:t>
            </a:r>
            <a:r>
              <a:rPr lang="el-GR" sz="3200" dirty="0" smtClean="0"/>
              <a:t>City</a:t>
            </a:r>
            <a:r>
              <a:rPr lang="it-IT" sz="3200" dirty="0" smtClean="0"/>
              <a:t> </a:t>
            </a:r>
            <a:r>
              <a:rPr lang="it-IT" sz="3200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6493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C.2.1– TOTAL WATER CONSUMPTION</a:t>
            </a:r>
          </a:p>
        </p:txBody>
      </p:sp>
    </p:spTree>
    <p:extLst>
      <p:ext uri="{BB962C8B-B14F-4D97-AF65-F5344CB8AC3E}">
        <p14:creationId xmlns:p14="http://schemas.microsoft.com/office/powerpoint/2010/main" val="4038456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C.2.1– TOTAL WATER CONSUMPTION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l-GR" sz="2200" dirty="0" smtClean="0">
                <a:cs typeface="Calibri" panose="020F0502020204030204" pitchFamily="34" charset="0"/>
              </a:rPr>
              <a:t>Α </a:t>
            </a:r>
            <a:r>
              <a:rPr lang="en-US" sz="2200" dirty="0" smtClean="0">
                <a:cs typeface="Calibri" panose="020F0502020204030204" pitchFamily="34" charset="0"/>
              </a:rPr>
              <a:t>small city has a total area of </a:t>
            </a:r>
            <a:r>
              <a:rPr lang="el-GR" sz="2200" dirty="0" smtClean="0"/>
              <a:t>3</a:t>
            </a:r>
            <a:r>
              <a:rPr lang="en-US" sz="2200" dirty="0" smtClean="0"/>
              <a:t>,</a:t>
            </a:r>
            <a:r>
              <a:rPr lang="el-GR" sz="2200" dirty="0" smtClean="0"/>
              <a:t>856</a:t>
            </a:r>
            <a:r>
              <a:rPr lang="en-US" sz="2200" dirty="0" smtClean="0"/>
              <a:t>,000m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and a total of </a:t>
            </a:r>
            <a:r>
              <a:rPr lang="el-GR" sz="2200" dirty="0"/>
              <a:t>40</a:t>
            </a:r>
            <a:r>
              <a:rPr lang="en-US" sz="2200" dirty="0"/>
              <a:t>,</a:t>
            </a:r>
            <a:r>
              <a:rPr lang="el-GR" sz="2200" dirty="0"/>
              <a:t>000 </a:t>
            </a:r>
            <a:r>
              <a:rPr lang="en-US" sz="2200" dirty="0" smtClean="0"/>
              <a:t>inhabitants. The annual total potable water consumption for the last three years is presented in the following table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6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annual potable water consumption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390827"/>
              </p:ext>
            </p:extLst>
          </p:nvPr>
        </p:nvGraphicFramePr>
        <p:xfrm>
          <a:off x="1420865" y="2249653"/>
          <a:ext cx="6302270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187635676"/>
                    </a:ext>
                  </a:extLst>
                </a:gridCol>
                <a:gridCol w="1262270">
                  <a:extLst>
                    <a:ext uri="{9D8B030D-6E8A-4147-A177-3AD203B41FA5}">
                      <a16:colId xmlns:a16="http://schemas.microsoft.com/office/drawing/2014/main" val="180889418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87427845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08732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2021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219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Water consumption (m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2,612,000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2,563,953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2,512,000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940541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7042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20677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C.2.1– TOTAL WATER CONSUMPTION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79867" y="1045873"/>
            <a:ext cx="8317481" cy="43570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The average annual total water consumption is:</a:t>
            </a:r>
            <a:endParaRPr lang="en-US" sz="2000" dirty="0" smtClean="0">
              <a:cs typeface="Calibri" panose="020F0502020204030204" pitchFamily="34" charset="0"/>
            </a:endParaRPr>
          </a:p>
          <a:p>
            <a:pPr marL="0" indent="0" defTabSz="536575" fontAlgn="b">
              <a:spcBef>
                <a:spcPts val="600"/>
              </a:spcBef>
              <a:buNone/>
            </a:pPr>
            <a:r>
              <a:rPr lang="el-GR" sz="1800" dirty="0" smtClean="0">
                <a:cs typeface="Calibri" panose="020F0502020204030204" pitchFamily="34" charset="0"/>
              </a:rPr>
              <a:t>	</a:t>
            </a:r>
            <a:r>
              <a:rPr lang="en-US" sz="2000" dirty="0" smtClean="0">
                <a:cs typeface="Calibri" panose="020F0502020204030204" pitchFamily="34" charset="0"/>
              </a:rPr>
              <a:t>(</a:t>
            </a:r>
            <a:r>
              <a:rPr lang="en-US" sz="2000" dirty="0" smtClean="0"/>
              <a:t>2,612,000 + 2,563,953 + </a:t>
            </a:r>
            <a:r>
              <a:rPr lang="en-US" sz="2000" dirty="0"/>
              <a:t>2,512,000)/3 = </a:t>
            </a:r>
            <a:r>
              <a:rPr lang="en-US" sz="2000" dirty="0" smtClean="0"/>
              <a:t>2,562,651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m</a:t>
            </a:r>
            <a:r>
              <a:rPr lang="en-US" sz="2000" baseline="30000" dirty="0" smtClean="0">
                <a:cs typeface="Calibri" panose="020F0502020204030204" pitchFamily="34" charset="0"/>
              </a:rPr>
              <a:t>3 </a:t>
            </a:r>
            <a:r>
              <a:rPr lang="en-US" sz="2000" dirty="0" smtClean="0">
                <a:cs typeface="Calibri" panose="020F0502020204030204" pitchFamily="34" charset="0"/>
              </a:rPr>
              <a:t>= </a:t>
            </a:r>
            <a:r>
              <a:rPr lang="en-US" sz="2000" b="1" dirty="0" smtClean="0"/>
              <a:t>2,562,651,000</a:t>
            </a:r>
            <a:r>
              <a:rPr lang="en-US" sz="2000" dirty="0" smtClean="0"/>
              <a:t> l</a:t>
            </a:r>
            <a:endParaRPr lang="el-GR" sz="2000" dirty="0" smtClean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l-GR" sz="1200" b="1" dirty="0" smtClean="0">
              <a:cs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2000" dirty="0" smtClean="0"/>
              <a:t>Calculate</a:t>
            </a:r>
            <a:r>
              <a:rPr lang="en-US" sz="2000" dirty="0" smtClean="0"/>
              <a:t> </a:t>
            </a:r>
            <a:r>
              <a:rPr lang="en-GB" sz="2000" dirty="0"/>
              <a:t>the average</a:t>
            </a:r>
            <a:r>
              <a:rPr lang="en-GB" sz="2000" b="1" dirty="0"/>
              <a:t> daily total amount of the city’s water </a:t>
            </a:r>
            <a:r>
              <a:rPr lang="en-GB" sz="2000" b="1" dirty="0" smtClean="0"/>
              <a:t>consumption</a:t>
            </a:r>
          </a:p>
          <a:p>
            <a:pPr marL="0" indent="0" defTabSz="536575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000" b="1" dirty="0" smtClean="0"/>
              <a:t> </a:t>
            </a:r>
            <a:r>
              <a:rPr lang="el-GR" sz="1600" dirty="0">
                <a:cs typeface="Calibri" panose="020F0502020204030204" pitchFamily="34" charset="0"/>
              </a:rPr>
              <a:t>	</a:t>
            </a:r>
            <a:r>
              <a:rPr lang="en-US" sz="1800" dirty="0" smtClean="0"/>
              <a:t>2,562,651,</a:t>
            </a:r>
            <a:r>
              <a:rPr lang="en-US" sz="1800" dirty="0" smtClean="0">
                <a:cs typeface="Calibri" panose="020F0502020204030204" pitchFamily="34" charset="0"/>
              </a:rPr>
              <a:t>000 </a:t>
            </a:r>
            <a:r>
              <a:rPr lang="en-US" sz="1800" dirty="0">
                <a:cs typeface="Calibri" panose="020F0502020204030204" pitchFamily="34" charset="0"/>
              </a:rPr>
              <a:t>/ 365 = </a:t>
            </a:r>
            <a:r>
              <a:rPr lang="en-US" sz="1800" b="1" dirty="0" smtClean="0">
                <a:cs typeface="Calibri" panose="020F0502020204030204" pitchFamily="34" charset="0"/>
              </a:rPr>
              <a:t>7,020,962</a:t>
            </a:r>
            <a:r>
              <a:rPr lang="en-US" sz="1800" dirty="0" smtClean="0">
                <a:cs typeface="Calibri" panose="020F0502020204030204" pitchFamily="34" charset="0"/>
              </a:rPr>
              <a:t> l/day</a:t>
            </a: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l-GR" sz="1200" b="1" dirty="0" smtClean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 smtClean="0">
                <a:cs typeface="Calibri" panose="020F0502020204030204" pitchFamily="34" charset="0"/>
              </a:rPr>
              <a:t>The </a:t>
            </a:r>
            <a:r>
              <a:rPr lang="el-GR" sz="2000" b="1" dirty="0" err="1"/>
              <a:t>total</a:t>
            </a:r>
            <a:r>
              <a:rPr lang="el-GR" sz="2000" b="1" dirty="0"/>
              <a:t> </a:t>
            </a:r>
            <a:r>
              <a:rPr lang="el-GR" sz="2000" b="1" dirty="0" err="1"/>
              <a:t>population</a:t>
            </a:r>
            <a:r>
              <a:rPr lang="el-GR" sz="2000" b="1" dirty="0"/>
              <a:t> of the </a:t>
            </a:r>
            <a:r>
              <a:rPr lang="el-GR" sz="2000" b="1" dirty="0" err="1" smtClean="0"/>
              <a:t>city</a:t>
            </a:r>
            <a:r>
              <a:rPr lang="en-US" sz="2000" b="1" dirty="0" smtClean="0"/>
              <a:t> is : 40,000 </a:t>
            </a:r>
            <a:r>
              <a:rPr lang="el-GR" sz="2000" dirty="0" smtClean="0"/>
              <a:t>inhabitants</a:t>
            </a:r>
            <a:endParaRPr lang="el-GR" sz="2000" dirty="0" smtClean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200" b="1" dirty="0" smtClean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l-GR" sz="1200" b="1" dirty="0" smtClean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 smtClean="0">
                <a:cs typeface="Calibri" panose="020F0502020204030204" pitchFamily="34" charset="0"/>
              </a:rPr>
              <a:t>total </a:t>
            </a:r>
            <a:r>
              <a:rPr lang="en-US" sz="2000" b="1" dirty="0">
                <a:cs typeface="Calibri" panose="020F0502020204030204" pitchFamily="34" charset="0"/>
              </a:rPr>
              <a:t>amount of the city’s daily water consumption </a:t>
            </a:r>
            <a:r>
              <a:rPr lang="it-IT" sz="2000" b="1" dirty="0" smtClean="0"/>
              <a:t>per </a:t>
            </a:r>
            <a:r>
              <a:rPr lang="el-GR" sz="2000" b="1" dirty="0" err="1"/>
              <a:t>inhabitant</a:t>
            </a:r>
            <a:endParaRPr lang="el-GR" sz="2000" b="1" dirty="0" smtClean="0"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  <p:sp>
        <p:nvSpPr>
          <p:cNvPr id="9" name="Rectangle 8"/>
          <p:cNvSpPr/>
          <p:nvPr/>
        </p:nvSpPr>
        <p:spPr>
          <a:xfrm>
            <a:off x="8087419" y="3075524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  <p:sp>
        <p:nvSpPr>
          <p:cNvPr id="10" name="Rectangle 9"/>
          <p:cNvSpPr/>
          <p:nvPr/>
        </p:nvSpPr>
        <p:spPr>
          <a:xfrm>
            <a:off x="8079329" y="4069296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771" y="4589552"/>
            <a:ext cx="1998429" cy="1345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46043" y="5093617"/>
            <a:ext cx="179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7,020,962 </a:t>
            </a:r>
            <a:r>
              <a:rPr lang="en-US" sz="2000" u="sng" dirty="0" smtClean="0">
                <a:cs typeface="Calibri" panose="020F0502020204030204" pitchFamily="34" charset="0"/>
              </a:rPr>
              <a:t>l/day</a:t>
            </a:r>
            <a:endParaRPr lang="en-US" sz="2000" u="sng" baseline="30000" dirty="0"/>
          </a:p>
        </p:txBody>
      </p:sp>
      <p:sp>
        <p:nvSpPr>
          <p:cNvPr id="13" name="Rectangle 12"/>
          <p:cNvSpPr/>
          <p:nvPr/>
        </p:nvSpPr>
        <p:spPr>
          <a:xfrm>
            <a:off x="2421853" y="4832007"/>
            <a:ext cx="564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Symbol"/>
              </a:rPr>
              <a:t>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11287" y="4832007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53391" y="5093617"/>
            <a:ext cx="2130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40,000 </a:t>
            </a:r>
            <a:r>
              <a:rPr lang="el-GR" sz="2000" dirty="0"/>
              <a:t>inhabitants</a:t>
            </a:r>
            <a:endParaRPr lang="en-US" sz="2000" u="sng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4905225" y="4877681"/>
            <a:ext cx="30373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175</a:t>
            </a:r>
            <a:r>
              <a:rPr lang="el-GR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l-GR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l-GR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day/occupant</a:t>
            </a:r>
            <a:endParaRPr lang="en-US" sz="28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7879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20677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C.2.1– TOTAL WATER CONSUMPTION</a:t>
            </a:r>
          </a:p>
        </p:txBody>
      </p:sp>
    </p:spTree>
    <p:extLst>
      <p:ext uri="{BB962C8B-B14F-4D97-AF65-F5344CB8AC3E}">
        <p14:creationId xmlns:p14="http://schemas.microsoft.com/office/powerpoint/2010/main" val="332951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C.2.1– TOTAL WATER CONSUMPTION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l-GR" sz="2200" dirty="0" smtClean="0">
                <a:cs typeface="Calibri" panose="020F0502020204030204" pitchFamily="34" charset="0"/>
              </a:rPr>
              <a:t>Α </a:t>
            </a:r>
            <a:r>
              <a:rPr lang="en-US" sz="2200" dirty="0" smtClean="0">
                <a:cs typeface="Calibri" panose="020F0502020204030204" pitchFamily="34" charset="0"/>
              </a:rPr>
              <a:t>small city has </a:t>
            </a:r>
            <a:r>
              <a:rPr lang="en-US" sz="2200" dirty="0" smtClean="0"/>
              <a:t>a total of 55,</a:t>
            </a:r>
            <a:r>
              <a:rPr lang="el-GR" sz="2200" dirty="0"/>
              <a:t>000 </a:t>
            </a:r>
            <a:r>
              <a:rPr lang="en-US" sz="2200" dirty="0" smtClean="0"/>
              <a:t>inhabitants. The annual total potable water consumption for the last three years is presented in the following table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6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annual potable water consumption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464140"/>
              </p:ext>
            </p:extLst>
          </p:nvPr>
        </p:nvGraphicFramePr>
        <p:xfrm>
          <a:off x="1420865" y="2249653"/>
          <a:ext cx="6302270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187635676"/>
                    </a:ext>
                  </a:extLst>
                </a:gridCol>
                <a:gridCol w="1262270">
                  <a:extLst>
                    <a:ext uri="{9D8B030D-6E8A-4147-A177-3AD203B41FA5}">
                      <a16:colId xmlns:a16="http://schemas.microsoft.com/office/drawing/2014/main" val="180889418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87427845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08732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2021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219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Water consumption (m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3,814,250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3,914,625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3,954,775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940541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677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507387"/>
              </p:ext>
            </p:extLst>
          </p:nvPr>
        </p:nvGraphicFramePr>
        <p:xfrm>
          <a:off x="487326" y="1504863"/>
          <a:ext cx="8169348" cy="1341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C.2.1– TOTAL WATER CONSUMPTION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C. Water</a:t>
                      </a:r>
                      <a:r>
                        <a:rPr lang="el-GR" sz="2000" dirty="0" smtClean="0"/>
                        <a:t> Infrastructure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C.2 Water Consumption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C.2.1– TOTAL WATER CONSUMPTION</a:t>
            </a: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8678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triped Right Arrow 7"/>
          <p:cNvSpPr/>
          <p:nvPr/>
        </p:nvSpPr>
        <p:spPr>
          <a:xfrm>
            <a:off x="3962242" y="4157472"/>
            <a:ext cx="794904" cy="621792"/>
          </a:xfrm>
          <a:prstGeom prst="stripedRightArrow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693" y="3958795"/>
            <a:ext cx="8810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4847927" y="3344556"/>
            <a:ext cx="1482570" cy="1384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5662917" y="3665072"/>
            <a:ext cx="1482570" cy="13849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4921632" y="3985588"/>
            <a:ext cx="1482570" cy="1384917"/>
          </a:xfrm>
          <a:prstGeom prst="rect">
            <a:avLst/>
          </a:prstGeom>
        </p:spPr>
      </p:pic>
      <p:sp>
        <p:nvSpPr>
          <p:cNvPr id="14" name="TextBox 7"/>
          <p:cNvSpPr txBox="1"/>
          <p:nvPr/>
        </p:nvSpPr>
        <p:spPr>
          <a:xfrm>
            <a:off x="4888977" y="5614325"/>
            <a:ext cx="3963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1" dirty="0" smtClean="0"/>
              <a:t>See also </a:t>
            </a:r>
            <a:r>
              <a:rPr lang="el-GR" i="1" dirty="0" smtClean="0"/>
              <a:t>Β.</a:t>
            </a:r>
            <a:r>
              <a:rPr lang="en-US" i="1" dirty="0" smtClean="0"/>
              <a:t>4</a:t>
            </a:r>
            <a:r>
              <a:rPr lang="el-GR" i="1" dirty="0" smtClean="0"/>
              <a:t>.</a:t>
            </a:r>
            <a:r>
              <a:rPr lang="en-US" i="1" dirty="0" smtClean="0"/>
              <a:t>3</a:t>
            </a:r>
            <a:r>
              <a:rPr lang="el-GR" i="1" dirty="0" smtClean="0"/>
              <a:t> </a:t>
            </a:r>
            <a:r>
              <a:rPr lang="en-US" i="1" dirty="0" smtClean="0"/>
              <a:t>of Building Scale</a:t>
            </a:r>
            <a:endParaRPr lang="el-GR" i="1" dirty="0" smtClean="0"/>
          </a:p>
          <a:p>
            <a:pPr lvl="2"/>
            <a:r>
              <a:rPr lang="el-GR" i="1" dirty="0" smtClean="0"/>
              <a:t>   C.2.3. of Neighborhood Scale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r>
              <a:rPr lang="en-US" sz="2800" dirty="0"/>
              <a:t>C.2.1– TOTAL WATER CONSUMPTION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7043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62712" y="1121664"/>
            <a:ext cx="8418576" cy="5130049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1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3100" dirty="0" smtClean="0"/>
              <a:t>Access </a:t>
            </a:r>
            <a:r>
              <a:rPr lang="en-GB" sz="3100" dirty="0"/>
              <a:t>to drinking water is a fundamental need and a human right vital for the health of all people. About 1,1 billion people have no access to any type of improved source of drinking water. </a:t>
            </a:r>
            <a:r>
              <a:rPr lang="en-GB" sz="3100" dirty="0" smtClean="0"/>
              <a:t> </a:t>
            </a:r>
          </a:p>
          <a:p>
            <a:pPr marL="0" indent="0">
              <a:buNone/>
            </a:pPr>
            <a:r>
              <a:rPr lang="en-US" sz="1800" b="1" dirty="0" smtClean="0"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3100" dirty="0">
                <a:cs typeface="Calibri" panose="020F0502020204030204" pitchFamily="34" charset="0"/>
              </a:rPr>
              <a:t>In many cities, potable water supply is not constant and households rely on a few hours to tap the available water during the day. Water consumption is much higher in cities of higher income countries.</a:t>
            </a:r>
          </a:p>
          <a:p>
            <a:pPr marL="0" indent="0">
              <a:buNone/>
            </a:pP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100" dirty="0">
                <a:cs typeface="Calibri" panose="020F0502020204030204" pitchFamily="34" charset="0"/>
              </a:rPr>
              <a:t>Typically, people in cities of developed countries consume 272 </a:t>
            </a:r>
            <a:r>
              <a:rPr lang="en-US" sz="3100" dirty="0" err="1">
                <a:cs typeface="Calibri" panose="020F0502020204030204" pitchFamily="34" charset="0"/>
              </a:rPr>
              <a:t>litres</a:t>
            </a:r>
            <a:r>
              <a:rPr lang="en-US" sz="3100" dirty="0">
                <a:cs typeface="Calibri" panose="020F0502020204030204" pitchFamily="34" charset="0"/>
              </a:rPr>
              <a:t> per day while the average in Africa is 53 </a:t>
            </a:r>
            <a:r>
              <a:rPr lang="en-US" sz="3100" dirty="0" err="1">
                <a:cs typeface="Calibri" panose="020F0502020204030204" pitchFamily="34" charset="0"/>
              </a:rPr>
              <a:t>litres</a:t>
            </a:r>
            <a:r>
              <a:rPr lang="en-US" sz="3100" dirty="0">
                <a:cs typeface="Calibri" panose="020F0502020204030204" pitchFamily="34" charset="0"/>
              </a:rPr>
              <a:t> per day. North American cities use, on average, double the amount of water per person than Western European cities, and seven times that of African cities</a:t>
            </a:r>
            <a:r>
              <a:rPr lang="en-US" sz="3100" dirty="0" smtClean="0">
                <a:cs typeface="Calibri" panose="020F0502020204030204" pitchFamily="34" charset="0"/>
              </a:rPr>
              <a:t>.</a:t>
            </a:r>
            <a:endParaRPr lang="en-US" sz="31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841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r>
              <a:rPr lang="en-US" sz="2800" dirty="0"/>
              <a:t>C.2.1– TOTAL WATER CONSUMPTION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7043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62712" y="1686757"/>
            <a:ext cx="86479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The Mediterranean region holds only 3% of global water resources but hosts over 50% of the world's water poor populations, around 180 million people</a:t>
            </a:r>
          </a:p>
          <a:p>
            <a:endParaRPr lang="en-US" sz="2000" b="0" i="0" dirty="0" smtClean="0">
              <a:solidFill>
                <a:srgbClr val="000000"/>
              </a:solidFill>
              <a:effectLst/>
            </a:endParaRPr>
          </a:p>
          <a:p>
            <a:r>
              <a:rPr lang="en-US" sz="2000" dirty="0" smtClean="0"/>
              <a:t>In the Middle East and North Africa region, 60% of the population live in areas of high or very high water-stress, compared to the global average of 35%.</a:t>
            </a:r>
            <a:endParaRPr lang="en-US" sz="2000" b="0" i="0" dirty="0" smtClean="0">
              <a:solidFill>
                <a:srgbClr val="000000"/>
              </a:solidFill>
              <a:effectLst/>
            </a:endParaRPr>
          </a:p>
          <a:p>
            <a:endParaRPr lang="en-US" sz="1400" b="0" i="0" dirty="0" smtClean="0">
              <a:solidFill>
                <a:srgbClr val="000000"/>
              </a:solidFill>
              <a:effectLst/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Source: https://ufmsecretariat.org/wp-content/uploads/2018/01/water-report-2017.pdf</a:t>
            </a:r>
          </a:p>
          <a:p>
            <a:endParaRPr lang="en-US" sz="20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1026" name="Picture 2" descr="https://www.medecc.org/wp-content/uploads/2018/03/Water-ressourc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377" y="3815218"/>
            <a:ext cx="4166911" cy="235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79361" y="4271671"/>
            <a:ext cx="3729101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Annual natural renewable water resources per capita in the Main Mediterranean </a:t>
            </a:r>
            <a:endParaRPr lang="en-US" i="1" dirty="0" smtClean="0"/>
          </a:p>
          <a:p>
            <a:r>
              <a:rPr lang="en-US" sz="1000" dirty="0" smtClean="0">
                <a:solidFill>
                  <a:srgbClr val="000000"/>
                </a:solidFill>
              </a:rPr>
              <a:t>Source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l-GR" sz="1000" dirty="0" smtClean="0"/>
              <a:t>https</a:t>
            </a:r>
            <a:r>
              <a:rPr lang="el-GR" sz="1000" dirty="0"/>
              <a:t>://www.medecc.org/scientific-basis-of-water-food-energy-part-of-the-medecc-report/</a:t>
            </a:r>
          </a:p>
        </p:txBody>
      </p:sp>
      <p:pic>
        <p:nvPicPr>
          <p:cNvPr id="1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733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83151"/>
            <a:ext cx="8229600" cy="50898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7067"/>
            <a:ext cx="2133600" cy="270933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C0A6F3B4-620D-4336-8F9A-E75A889981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C.2.1– TOTAL WATER CONSUMPTION</a:t>
            </a:r>
          </a:p>
        </p:txBody>
      </p:sp>
      <p:graphicFrame>
        <p:nvGraphicFramePr>
          <p:cNvPr id="6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855341"/>
              </p:ext>
            </p:extLst>
          </p:nvPr>
        </p:nvGraphicFramePr>
        <p:xfrm>
          <a:off x="457200" y="1869123"/>
          <a:ext cx="8229600" cy="1738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42620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Indicator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Total amount of the city’s daily water consumption divided by the total city population</a:t>
                      </a:r>
                      <a:endParaRPr lang="it-IT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l/day/person</a:t>
                      </a:r>
                      <a:endParaRPr lang="en-US" sz="1800" kern="1200" dirty="0">
                        <a:effectLst/>
                      </a:endParaRPr>
                    </a:p>
                    <a:p>
                      <a:pPr algn="ctr"/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Metered data</a:t>
                      </a:r>
                      <a:endParaRPr lang="it-IT" dirty="0"/>
                    </a:p>
                    <a:p>
                      <a:pPr algn="ctr"/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625255" y="3811428"/>
            <a:ext cx="806154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metered data aren’t available, estimated data shall be used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US" dirty="0"/>
              <a:t>Estimated data are used for evaluating retrofit scenarios in planning and decision-making processes</a:t>
            </a:r>
            <a:endParaRPr lang="en-GB" dirty="0"/>
          </a:p>
          <a:p>
            <a:endParaRPr lang="en-GB" sz="800" b="1" dirty="0" smtClean="0"/>
          </a:p>
          <a:p>
            <a:r>
              <a:rPr lang="en-GB" b="1" dirty="0" smtClean="0"/>
              <a:t>The </a:t>
            </a:r>
            <a:r>
              <a:rPr lang="en-GB" b="1" dirty="0"/>
              <a:t>source of data must always be clearly declared</a:t>
            </a:r>
            <a:r>
              <a:rPr lang="en-GB" dirty="0"/>
              <a:t>.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4" y="411915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1054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r>
              <a:rPr lang="en-US" sz="2800" dirty="0"/>
              <a:t>C.2.1– TOTAL WATER CONSUMPTION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sz="2400" dirty="0" smtClean="0"/>
              <a:t>Evaluate </a:t>
            </a:r>
            <a:r>
              <a:rPr lang="en-GB" sz="2400" dirty="0"/>
              <a:t>water resources in the </a:t>
            </a:r>
            <a:r>
              <a:rPr lang="en-GB" sz="2400" dirty="0" smtClean="0"/>
              <a:t>city and to m</a:t>
            </a:r>
            <a:r>
              <a:rPr lang="en-US" sz="2400" dirty="0" err="1" smtClean="0"/>
              <a:t>ake</a:t>
            </a:r>
            <a:r>
              <a:rPr lang="en-US" sz="2400" dirty="0" smtClean="0"/>
              <a:t> </a:t>
            </a:r>
            <a:r>
              <a:rPr lang="en-US" sz="2400" dirty="0"/>
              <a:t>efficient use of </a:t>
            </a:r>
            <a:r>
              <a:rPr lang="en-US" sz="2400" dirty="0" smtClean="0"/>
              <a:t>water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24959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12" y="3225521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057" y="2880837"/>
            <a:ext cx="14668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224337" y="4464679"/>
            <a:ext cx="190629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https://www.right2water.eu</a:t>
            </a:r>
            <a:r>
              <a:rPr lang="en-US" sz="1100" dirty="0" smtClean="0"/>
              <a:t>/</a:t>
            </a:r>
            <a:r>
              <a:rPr lang="el-GR" sz="1100" dirty="0" smtClean="0"/>
              <a:t> </a:t>
            </a:r>
            <a:endParaRPr lang="en-US" sz="1100" dirty="0"/>
          </a:p>
        </p:txBody>
      </p:sp>
      <p:sp>
        <p:nvSpPr>
          <p:cNvPr id="11" name="Rectangle 10"/>
          <p:cNvSpPr/>
          <p:nvPr/>
        </p:nvSpPr>
        <p:spPr>
          <a:xfrm>
            <a:off x="1347537" y="3238777"/>
            <a:ext cx="487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Right to water is an European citizens initiative launched to ensure that water remains a public service and a public good.</a:t>
            </a:r>
            <a:endParaRPr lang="en-US" i="0" dirty="0">
              <a:effectLst/>
            </a:endParaRPr>
          </a:p>
        </p:txBody>
      </p:sp>
      <p:pic>
        <p:nvPicPr>
          <p:cNvPr id="12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391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C.2.1– TOTAL WATER CONSUMPTION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1"/>
            <a:ext cx="8573936" cy="529265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BOUNDARY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SCOPE</a:t>
            </a:r>
            <a:endParaRPr lang="en-US" sz="2400" dirty="0"/>
          </a:p>
          <a:p>
            <a:pPr marL="0" indent="0">
              <a:buNone/>
            </a:pPr>
            <a:endParaRPr lang="en-US" sz="900" b="1" u="sng" dirty="0">
              <a:latin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sz="2200" dirty="0"/>
              <a:t>The assessment boundary includes the whole city</a:t>
            </a:r>
            <a:r>
              <a:rPr lang="en-GB" sz="2200" dirty="0" smtClean="0"/>
              <a:t>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000" dirty="0" smtClean="0"/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200" dirty="0" smtClean="0"/>
              <a:t>The scope of the indicator includes </a:t>
            </a:r>
            <a:r>
              <a:rPr lang="en-US" sz="2200" dirty="0"/>
              <a:t>the use of </a:t>
            </a:r>
            <a:r>
              <a:rPr lang="en-US" sz="2200" dirty="0" smtClean="0"/>
              <a:t>potable </a:t>
            </a:r>
            <a:r>
              <a:rPr lang="en-US" sz="2200" dirty="0"/>
              <a:t>water </a:t>
            </a:r>
            <a:r>
              <a:rPr lang="en-US" sz="2200" dirty="0" smtClean="0"/>
              <a:t>for</a:t>
            </a:r>
            <a:r>
              <a:rPr lang="en-US" sz="2200" dirty="0"/>
              <a:t>:</a:t>
            </a:r>
            <a:r>
              <a:rPr lang="en-US" sz="2400" dirty="0"/>
              <a:t> </a:t>
            </a:r>
          </a:p>
          <a:p>
            <a:pPr lvl="0"/>
            <a:r>
              <a:rPr lang="en-GB" sz="2400" dirty="0"/>
              <a:t>drinking </a:t>
            </a:r>
          </a:p>
          <a:p>
            <a:pPr lvl="0"/>
            <a:r>
              <a:rPr lang="en-US" sz="2400" dirty="0"/>
              <a:t>sanitation </a:t>
            </a:r>
            <a:endParaRPr lang="en-GB" sz="2400" dirty="0"/>
          </a:p>
          <a:p>
            <a:pPr lvl="0"/>
            <a:r>
              <a:rPr lang="en-US" sz="2400" dirty="0"/>
              <a:t>domestic hot water </a:t>
            </a:r>
            <a:endParaRPr lang="en-GB" sz="2400" dirty="0"/>
          </a:p>
          <a:p>
            <a:pPr lvl="0"/>
            <a:r>
              <a:rPr lang="en-GB" sz="2400" dirty="0"/>
              <a:t>washing </a:t>
            </a:r>
          </a:p>
          <a:p>
            <a:pPr lvl="0"/>
            <a:r>
              <a:rPr lang="en-GB" sz="2400" dirty="0"/>
              <a:t>gardening</a:t>
            </a:r>
          </a:p>
          <a:p>
            <a:pPr lvl="0"/>
            <a:r>
              <a:rPr lang="en-GB" sz="2400" dirty="0"/>
              <a:t>commercial</a:t>
            </a:r>
          </a:p>
          <a:p>
            <a:pPr lvl="0"/>
            <a:r>
              <a:rPr lang="en-GB" sz="2400" dirty="0"/>
              <a:t>industrial </a:t>
            </a:r>
          </a:p>
          <a:p>
            <a:pPr lvl="0"/>
            <a:r>
              <a:rPr lang="en-GB" sz="2400" dirty="0"/>
              <a:t>agricultural</a:t>
            </a:r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8929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048512"/>
            <a:ext cx="8418576" cy="47548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METHOD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are the following:</a:t>
            </a:r>
            <a:r>
              <a:rPr lang="en-US" sz="2400" dirty="0"/>
              <a:t> </a:t>
            </a:r>
            <a:endParaRPr lang="it-IT" sz="2400" dirty="0"/>
          </a:p>
          <a:p>
            <a:pPr marL="457200" indent="-457200" algn="just">
              <a:buFont typeface="+mj-lt"/>
              <a:buAutoNum type="arabicPeriod"/>
            </a:pPr>
            <a:endParaRPr lang="en-US" sz="12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l-GR" sz="2400" dirty="0"/>
              <a:t>Calculate</a:t>
            </a:r>
            <a:r>
              <a:rPr lang="en-US" sz="2400" dirty="0"/>
              <a:t> </a:t>
            </a:r>
            <a:r>
              <a:rPr lang="en-GB" sz="2400" dirty="0"/>
              <a:t>the </a:t>
            </a:r>
            <a:r>
              <a:rPr lang="en-GB" sz="2400" dirty="0" smtClean="0"/>
              <a:t>average</a:t>
            </a:r>
            <a:r>
              <a:rPr lang="en-GB" sz="2400" b="1" dirty="0" smtClean="0"/>
              <a:t> daily total amount </a:t>
            </a:r>
            <a:r>
              <a:rPr lang="en-GB" sz="2400" b="1" dirty="0"/>
              <a:t>of the city’s water consumption</a:t>
            </a:r>
            <a:r>
              <a:rPr lang="en-US" sz="2400" b="1" dirty="0"/>
              <a:t>, </a:t>
            </a:r>
            <a:r>
              <a:rPr lang="en-US" sz="2400" dirty="0"/>
              <a:t>[</a:t>
            </a:r>
            <a:r>
              <a:rPr lang="en-US" sz="2400" dirty="0" smtClean="0"/>
              <a:t>l/day]</a:t>
            </a:r>
          </a:p>
          <a:p>
            <a:pPr marL="457200" indent="-457200" algn="just">
              <a:buFont typeface="+mj-lt"/>
              <a:buAutoNum type="arabicPeriod"/>
            </a:pPr>
            <a:endParaRPr lang="en-US" sz="12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l-GR" sz="2400" dirty="0" smtClean="0"/>
              <a:t>Calculate </a:t>
            </a:r>
            <a:r>
              <a:rPr lang="el-GR" sz="2400" dirty="0"/>
              <a:t>the </a:t>
            </a:r>
            <a:r>
              <a:rPr lang="el-GR" sz="2400" b="1" dirty="0" err="1"/>
              <a:t>total</a:t>
            </a:r>
            <a:r>
              <a:rPr lang="el-GR" sz="2400" b="1" dirty="0"/>
              <a:t> </a:t>
            </a:r>
            <a:r>
              <a:rPr lang="el-GR" sz="2400" b="1" dirty="0" err="1"/>
              <a:t>population</a:t>
            </a:r>
            <a:r>
              <a:rPr lang="el-GR" sz="2400" b="1" dirty="0"/>
              <a:t> of the </a:t>
            </a:r>
            <a:r>
              <a:rPr lang="el-GR" sz="2400" b="1" dirty="0" err="1"/>
              <a:t>city</a:t>
            </a:r>
            <a:r>
              <a:rPr lang="el-GR" sz="2400" dirty="0"/>
              <a:t>, [inhabitants</a:t>
            </a:r>
            <a:r>
              <a:rPr lang="el-GR" sz="2400" dirty="0" smtClean="0"/>
              <a:t>]</a:t>
            </a:r>
            <a:endParaRPr lang="en-US" sz="24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GB" sz="12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Calculate </a:t>
            </a:r>
            <a:r>
              <a:rPr lang="en-US" sz="2400" dirty="0"/>
              <a:t>the indicator’s value </a:t>
            </a:r>
            <a:r>
              <a:rPr lang="en-US" sz="2400" dirty="0" smtClean="0"/>
              <a:t>as the daily </a:t>
            </a:r>
            <a:r>
              <a:rPr lang="en-GB" sz="2400" b="1" dirty="0"/>
              <a:t>total amount of the city’s water consumption 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US" sz="2200" dirty="0">
                <a:solidFill>
                  <a:schemeClr val="accent3">
                    <a:lumMod val="75000"/>
                  </a:schemeClr>
                </a:solidFill>
              </a:rPr>
              <a:t>step 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</a:rPr>
              <a:t>1) </a:t>
            </a:r>
            <a:r>
              <a:rPr lang="en-US" sz="2400" dirty="0" smtClean="0"/>
              <a:t>divided by the </a:t>
            </a:r>
            <a:r>
              <a:rPr lang="en-US" sz="2400" b="1" dirty="0"/>
              <a:t>total population of the city </a:t>
            </a:r>
            <a:r>
              <a:rPr lang="en-US" sz="2200" dirty="0">
                <a:solidFill>
                  <a:schemeClr val="accent3">
                    <a:lumMod val="75000"/>
                  </a:schemeClr>
                </a:solidFill>
              </a:rPr>
              <a:t>(step 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</a:rPr>
              <a:t>2)</a:t>
            </a:r>
            <a:r>
              <a:rPr lang="en-US" sz="2400" dirty="0" smtClean="0"/>
              <a:t>, [l/day</a:t>
            </a:r>
            <a:r>
              <a:rPr lang="en-US" sz="2400" baseline="30000" dirty="0" smtClean="0"/>
              <a:t> </a:t>
            </a:r>
            <a:r>
              <a:rPr lang="en-US" sz="2400" dirty="0" smtClean="0"/>
              <a:t>/</a:t>
            </a:r>
            <a:r>
              <a:rPr lang="el-GR" sz="2400" dirty="0" err="1"/>
              <a:t>inhabitant</a:t>
            </a:r>
            <a:r>
              <a:rPr lang="en-US" sz="2400" dirty="0" smtClean="0"/>
              <a:t>]. 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7067"/>
            <a:ext cx="2133600" cy="270933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C.2.1– TOTAL WATER CONSUMPTION</a:t>
            </a: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411" y="5194448"/>
            <a:ext cx="1842389" cy="12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84776" y="5795120"/>
            <a:ext cx="19897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l/day</a:t>
            </a:r>
            <a:r>
              <a:rPr lang="en-US" sz="20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l-GR" sz="20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inhabitant</a:t>
            </a:r>
            <a:endParaRPr lang="en-US" sz="2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3823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35652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0" y="0"/>
            <a:ext cx="9144000" cy="731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C.2.1– TOTAL WATER CONSUMPTION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811776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248528"/>
            <a:ext cx="8900850" cy="491111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>
              <a:spcBef>
                <a:spcPts val="0"/>
              </a:spcBef>
              <a:buNone/>
            </a:pPr>
            <a:r>
              <a:rPr lang="en-US" sz="1800" b="1" dirty="0">
                <a:solidFill>
                  <a:prstClr val="black"/>
                </a:solidFill>
              </a:rPr>
              <a:t>ISO 37120, </a:t>
            </a:r>
            <a:r>
              <a:rPr lang="en-US" sz="1800" dirty="0">
                <a:solidFill>
                  <a:prstClr val="black"/>
                </a:solidFill>
              </a:rPr>
              <a:t>Second edition 2018-07, “Sustainable cities and communities — Indicators for city services and quality of life”</a:t>
            </a:r>
          </a:p>
          <a:p>
            <a:pPr marL="395288" lvl="0" indent="-395288">
              <a:spcBef>
                <a:spcPts val="0"/>
              </a:spcBef>
              <a:buNone/>
            </a:pPr>
            <a:r>
              <a:rPr lang="en-US" sz="1800" b="1" dirty="0" smtClean="0">
                <a:solidFill>
                  <a:prstClr val="black"/>
                </a:solidFill>
              </a:rPr>
              <a:t>United </a:t>
            </a:r>
            <a:r>
              <a:rPr lang="en-US" sz="1800" b="1" dirty="0">
                <a:solidFill>
                  <a:prstClr val="black"/>
                </a:solidFill>
              </a:rPr>
              <a:t>for Smart Sustainable Cities (U4SSC) </a:t>
            </a:r>
            <a:r>
              <a:rPr lang="en-US" sz="1800" dirty="0">
                <a:solidFill>
                  <a:prstClr val="black"/>
                </a:solidFill>
              </a:rPr>
              <a:t>- Collection Methodology for Key Performance Indicators for Smart Sustainable </a:t>
            </a:r>
            <a:r>
              <a:rPr lang="en-US" sz="1800" dirty="0" smtClean="0">
                <a:solidFill>
                  <a:prstClr val="black"/>
                </a:solidFill>
              </a:rPr>
              <a:t>Cities</a:t>
            </a:r>
            <a:endParaRPr 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30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80F6403-AA55-4D49-8A0E-D126C4FDAF56}"/>
</file>

<file path=customXml/itemProps2.xml><?xml version="1.0" encoding="utf-8"?>
<ds:datastoreItem xmlns:ds="http://schemas.openxmlformats.org/officeDocument/2006/customXml" ds:itemID="{F4F7E5D3-75F5-44DF-83CE-30384517D0A2}"/>
</file>

<file path=customXml/itemProps3.xml><?xml version="1.0" encoding="utf-8"?>
<ds:datastoreItem xmlns:ds="http://schemas.openxmlformats.org/officeDocument/2006/customXml" ds:itemID="{22C3A5FE-10B6-41DC-9402-55D3EF0C7742}"/>
</file>

<file path=docProps/app.xml><?xml version="1.0" encoding="utf-8"?>
<Properties xmlns="http://schemas.openxmlformats.org/officeDocument/2006/extended-properties" xmlns:vt="http://schemas.openxmlformats.org/officeDocument/2006/docPropsVTypes">
  <TotalTime>21224</TotalTime>
  <Words>641</Words>
  <Application>Microsoft Office PowerPoint</Application>
  <PresentationFormat>On-screen Show (4:3)</PresentationFormat>
  <Paragraphs>141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Arial Narrow</vt:lpstr>
      <vt:lpstr>Calibri</vt:lpstr>
      <vt:lpstr>Symbol</vt:lpstr>
      <vt:lpstr>Times New Roman</vt:lpstr>
      <vt:lpstr>Wingdings</vt:lpstr>
      <vt:lpstr>Larissa</vt:lpstr>
      <vt:lpstr>PowerPoint Presentation</vt:lpstr>
      <vt:lpstr>C.2.1– TOTAL WATER CONSUMPTION</vt:lpstr>
      <vt:lpstr>C.2.1– TOTAL WATER CONSUMPTION</vt:lpstr>
      <vt:lpstr>C.2.1– TOTAL WATER CONSUMPTION</vt:lpstr>
      <vt:lpstr>PowerPoint Presentation</vt:lpstr>
      <vt:lpstr>C.2.1– TOTAL WATER CONSUMPTION</vt:lpstr>
      <vt:lpstr>PowerPoint Presentation</vt:lpstr>
      <vt:lpstr>PowerPoint Presentation</vt:lpstr>
      <vt:lpstr>PowerPoint Presentation</vt:lpstr>
      <vt:lpstr>C.2.1– TOTAL WATER CONSUMPTION</vt:lpstr>
      <vt:lpstr>C.2.1– TOTAL WATER CONSUMPTION</vt:lpstr>
      <vt:lpstr>C.2.1– TOTAL WATER CONSUMPTION</vt:lpstr>
      <vt:lpstr>C.2.1– TOTAL WATER CONSUMPTION</vt:lpstr>
      <vt:lpstr>C.2.1– TOTAL WATER CONSUMPTION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344</cp:revision>
  <dcterms:created xsi:type="dcterms:W3CDTF">2017-01-09T10:20:00Z</dcterms:created>
  <dcterms:modified xsi:type="dcterms:W3CDTF">2022-12-22T09:13:49Z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